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"/>
  </p:notesMasterIdLst>
  <p:sldIdLst>
    <p:sldId id="257" r:id="rId2"/>
    <p:sldId id="259" r:id="rId3"/>
    <p:sldId id="260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83" autoAdjust="0"/>
  </p:normalViewPr>
  <p:slideViewPr>
    <p:cSldViewPr>
      <p:cViewPr varScale="1">
        <p:scale>
          <a:sx n="93" d="100"/>
          <a:sy n="93" d="100"/>
        </p:scale>
        <p:origin x="102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69FE9-5E35-4443-B7DE-F7451E525B06}" type="datetimeFigureOut">
              <a:rPr lang="zh-CN" altLang="en-US" smtClean="0"/>
              <a:t>2021-07-09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B1A43-AFCA-432F-B4C5-831BF1ACB2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43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2E8203-EB08-4F0D-830A-C288DDF96F6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49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43F1ADC-8465-411F-BCE7-893A60E30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428"/>
            <a:ext cx="9144000" cy="513407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4679-AC1D-44FA-83B4-0BB5D4BDB2E6}" type="datetimeFigureOut">
              <a:rPr lang="zh-CN" altLang="en-US" smtClean="0"/>
              <a:t>2021-07-09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489C-1EFE-482A-BFA2-A904C177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799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643F1ADC-8465-411F-BCE7-893A60E30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428"/>
            <a:ext cx="9144000" cy="513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43F1ADC-8465-411F-BCE7-893A60E30E3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428"/>
            <a:ext cx="9144000" cy="5134072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47664" y="205978"/>
            <a:ext cx="7139136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4679-AC1D-44FA-83B4-0BB5D4BDB2E6}" type="datetimeFigureOut">
              <a:rPr lang="zh-CN" altLang="en-US" smtClean="0"/>
              <a:t>2021-07-09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489C-1EFE-482A-BFA2-A904C177B6F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Picture 2" descr="C:\Users\ppop\Desktop\讲座\院徽PNG图\PNG\圆形\蓝色带白色描边中部渐变.png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1150" y="122446"/>
            <a:ext cx="634506" cy="63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226" y="158739"/>
            <a:ext cx="741366" cy="54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0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1.m4a"/><Relationship Id="rId3" Type="http://schemas.openxmlformats.org/officeDocument/2006/relationships/tags" Target="../tags/tag4.xml"/><Relationship Id="rId7" Type="http://schemas.microsoft.com/office/2007/relationships/media" Target="../media/media1.m4a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9.png"/><Relationship Id="rId5" Type="http://schemas.openxmlformats.org/officeDocument/2006/relationships/tags" Target="../tags/tag6.xml"/><Relationship Id="rId10" Type="http://schemas.openxmlformats.org/officeDocument/2006/relationships/image" Target="../media/image8.png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图片 116">
            <a:extLst>
              <a:ext uri="{FF2B5EF4-FFF2-40B4-BE49-F238E27FC236}">
                <a16:creationId xmlns:a16="http://schemas.microsoft.com/office/drawing/2014/main" id="{643F1ADC-8465-411F-BCE7-893A60E30E3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3984" y="3536"/>
            <a:ext cx="9144000" cy="5134072"/>
          </a:xfrm>
          <a:prstGeom prst="rect">
            <a:avLst/>
          </a:prstGeom>
        </p:spPr>
      </p:pic>
      <p:sp>
        <p:nvSpPr>
          <p:cNvPr id="77" name="PA_文本框 76"/>
          <p:cNvSpPr txBox="1"/>
          <p:nvPr>
            <p:custDataLst>
              <p:tags r:id="rId1"/>
            </p:custDataLst>
          </p:nvPr>
        </p:nvSpPr>
        <p:spPr>
          <a:xfrm>
            <a:off x="-122760" y="680523"/>
            <a:ext cx="9361040" cy="116905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pPr algn="ctr" defTabSz="816335">
              <a:defRPr/>
            </a:pPr>
            <a:r>
              <a:rPr lang="zh-CN" altLang="en-US" sz="3600" b="1" dirty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广东省生物医学影像重点实验室</a:t>
            </a:r>
          </a:p>
          <a:p>
            <a:pPr algn="ctr" defTabSz="816335">
              <a:defRPr/>
            </a:pPr>
            <a:r>
              <a:rPr lang="zh-CN" altLang="en-US" sz="3600" b="1" dirty="0" smtClean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“重点合作项目”</a:t>
            </a:r>
            <a:r>
              <a:rPr lang="zh-CN" altLang="en-US" sz="3600" b="1" dirty="0" smtClean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进展汇报</a:t>
            </a:r>
            <a:endParaRPr lang="zh-CN" altLang="en-US" sz="3600" b="1" dirty="0">
              <a:solidFill>
                <a:srgbClr val="034E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4" name="Picture 2" descr="C:\Users\ppop\desktop\设计\中大五院设计素材\logo\1551e65b37ecee240d48e9feaf10f442.jpg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6" y="123479"/>
            <a:ext cx="841407" cy="751257"/>
          </a:xfrm>
          <a:prstGeom prst="rect">
            <a:avLst/>
          </a:prstGeom>
          <a:noFill/>
        </p:spPr>
      </p:pic>
      <p:pic>
        <p:nvPicPr>
          <p:cNvPr id="114" name="Picture 2" descr="C:\Users\ppop\Desktop\讲座\院徽PNG图\PNG\圆形\蓝色带白色描边中部渐变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23479"/>
            <a:ext cx="750062" cy="75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" name="矩形 119"/>
          <p:cNvSpPr/>
          <p:nvPr/>
        </p:nvSpPr>
        <p:spPr>
          <a:xfrm>
            <a:off x="0" y="5000643"/>
            <a:ext cx="9144000" cy="142858"/>
          </a:xfrm>
          <a:prstGeom prst="rect">
            <a:avLst/>
          </a:prstGeom>
          <a:solidFill>
            <a:srgbClr val="03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1" name="图片 9" descr="4563434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1228" y="3795885"/>
            <a:ext cx="9165228" cy="134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21" descr="56789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3534" y="3291831"/>
            <a:ext cx="2268586" cy="15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2123728" y="1966865"/>
            <a:ext cx="6522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  <a:endParaRPr lang="en-US" altLang="zh-CN" sz="2400" b="1" dirty="0">
              <a:solidFill>
                <a:srgbClr val="034E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课题组成员：</a:t>
            </a:r>
            <a:endParaRPr lang="en-US" altLang="zh-CN" sz="2400" b="1" dirty="0">
              <a:solidFill>
                <a:srgbClr val="034E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</a:t>
            </a:r>
            <a:r>
              <a:rPr lang="zh-CN" altLang="en-US" sz="2400" b="1" dirty="0" smtClean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时间：</a:t>
            </a:r>
            <a:endParaRPr lang="zh-CN" altLang="en-US" sz="2400" b="1" dirty="0">
              <a:solidFill>
                <a:srgbClr val="034E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47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4457">
        <p:fade/>
      </p:transition>
    </mc:Choice>
    <mc:Fallback xmlns="">
      <p:transition spd="med" advTm="2445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4090627" y="1547098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624459" y="1502859"/>
            <a:ext cx="3117516" cy="427777"/>
            <a:chOff x="6193053" y="1514729"/>
            <a:chExt cx="4158853" cy="570501"/>
          </a:xfrm>
        </p:grpSpPr>
        <p:sp>
          <p:nvSpPr>
            <p:cNvPr id="5" name="圆角矩形 4"/>
            <p:cNvSpPr/>
            <p:nvPr/>
          </p:nvSpPr>
          <p:spPr>
            <a:xfrm>
              <a:off x="6339097" y="1573726"/>
              <a:ext cx="3744416" cy="511504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60" tIns="60980" rIns="121960" bIns="60980" anchor="ctr"/>
            <a:lstStyle/>
            <a:p>
              <a:pPr algn="ctr" defTabSz="914232">
                <a:defRPr/>
              </a:pPr>
              <a:endParaRPr lang="zh-CN" altLang="en-US" dirty="0">
                <a:solidFill>
                  <a:prstClr val="white"/>
                </a:solidFill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6193053" y="1514729"/>
              <a:ext cx="4158853" cy="533657"/>
            </a:xfrm>
            <a:prstGeom prst="rect">
              <a:avLst/>
            </a:prstGeom>
          </p:spPr>
          <p:txBody>
            <a:bodyPr wrap="square" lIns="121960" tIns="60980" rIns="121960" bIns="60980">
              <a:spAutoFit/>
            </a:bodyPr>
            <a:lstStyle/>
            <a:p>
              <a:pPr defTabSz="914232">
                <a:defRPr/>
              </a:pPr>
              <a:r>
                <a:rPr lang="zh-CN" altLang="en-US" b="1" kern="1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立项依据、前期基础（</a:t>
              </a:r>
              <a:r>
                <a:rPr lang="en-US" altLang="zh-CN" b="1" kern="1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5</a:t>
              </a:r>
              <a:r>
                <a:rPr lang="zh-CN" altLang="en-US" b="1" kern="1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张）</a:t>
              </a:r>
              <a:endParaRPr lang="zh-CN" altLang="en-US" b="1" kern="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圆角矩形 6"/>
          <p:cNvSpPr/>
          <p:nvPr/>
        </p:nvSpPr>
        <p:spPr>
          <a:xfrm>
            <a:off x="4090627" y="2174292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779792" y="2161501"/>
            <a:ext cx="2806850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0" tIns="60980" rIns="121960" bIns="60980" anchor="ctr"/>
          <a:lstStyle/>
          <a:p>
            <a:pPr algn="ctr" defTabSz="914232">
              <a:defRPr/>
            </a:pPr>
            <a:endParaRPr lang="zh-CN" altLang="en-US" sz="2800" dirty="0">
              <a:solidFill>
                <a:prstClr val="white"/>
              </a:solidFill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090627" y="2838528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3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733934" y="2838528"/>
            <a:ext cx="2806850" cy="38354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0" tIns="60980" rIns="121960" bIns="60980" anchor="ctr"/>
          <a:lstStyle/>
          <a:p>
            <a:pPr algn="ctr" defTabSz="914232">
              <a:defRPr/>
            </a:pPr>
            <a:endParaRPr lang="zh-CN" altLang="en-US" sz="2800" dirty="0">
              <a:solidFill>
                <a:prstClr val="white"/>
              </a:solidFill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694" y="1419622"/>
            <a:ext cx="2105138" cy="1015632"/>
          </a:xfrm>
          <a:prstGeom prst="rect">
            <a:avLst/>
          </a:prstGeom>
          <a:noFill/>
        </p:spPr>
        <p:txBody>
          <a:bodyPr wrap="square" lIns="91412" tIns="45705" rIns="91412" bIns="45705">
            <a:spAutoFit/>
          </a:bodyPr>
          <a:lstStyle/>
          <a:p>
            <a:pPr algn="r" defTabSz="914232">
              <a:defRPr/>
            </a:pPr>
            <a:r>
              <a:rPr lang="zh-CN" altLang="en-US" sz="3600" b="1" spc="15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目录 </a:t>
            </a:r>
            <a:endParaRPr lang="en-US" altLang="zh-CN" sz="3600" b="1" spc="15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 defTabSz="914232">
              <a:defRPr/>
            </a:pPr>
            <a:r>
              <a:rPr lang="en-US" altLang="zh-CN" sz="2400" b="1" spc="15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CONTENTS</a:t>
            </a:r>
            <a:endParaRPr lang="zh-CN" altLang="en-US" sz="2400" b="1" spc="15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4090627" y="3479211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4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733934" y="3479211"/>
            <a:ext cx="2806850" cy="38354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0" tIns="60980" rIns="121960" bIns="60980" anchor="ctr"/>
          <a:lstStyle/>
          <a:p>
            <a:pPr algn="ctr" defTabSz="914232">
              <a:defRPr/>
            </a:pPr>
            <a:endParaRPr lang="zh-CN" altLang="en-US" sz="2800" dirty="0">
              <a:solidFill>
                <a:prstClr val="white"/>
              </a:solidFill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004048" y="2171600"/>
            <a:ext cx="2358338" cy="400150"/>
          </a:xfrm>
          <a:prstGeom prst="rect">
            <a:avLst/>
          </a:prstGeom>
        </p:spPr>
        <p:txBody>
          <a:bodyPr wrap="square" lIns="121960" tIns="60980" rIns="121960" bIns="60980">
            <a:spAutoFit/>
          </a:bodyPr>
          <a:lstStyle/>
          <a:p>
            <a:pPr defTabSz="914232">
              <a:defRPr/>
            </a:pP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主要研究进展（</a:t>
            </a:r>
            <a:r>
              <a:rPr lang="en-US" altLang="zh-CN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张）</a:t>
            </a:r>
            <a:endParaRPr lang="zh-CN" altLang="en-US" b="1" kern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004048" y="2830243"/>
            <a:ext cx="2664296" cy="400150"/>
          </a:xfrm>
          <a:prstGeom prst="rect">
            <a:avLst/>
          </a:prstGeom>
        </p:spPr>
        <p:txBody>
          <a:bodyPr wrap="square" lIns="121960" tIns="60980" rIns="121960" bIns="60980">
            <a:spAutoFit/>
          </a:bodyPr>
          <a:lstStyle/>
          <a:p>
            <a:pPr defTabSz="914232">
              <a:defRPr/>
            </a:pP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经费使用情况（</a:t>
            </a:r>
            <a:r>
              <a:rPr lang="en-US" altLang="zh-CN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张）</a:t>
            </a:r>
            <a:endParaRPr lang="zh-CN" altLang="en-US" b="1" kern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953648" y="3450411"/>
            <a:ext cx="2358338" cy="677149"/>
          </a:xfrm>
          <a:prstGeom prst="rect">
            <a:avLst/>
          </a:prstGeom>
        </p:spPr>
        <p:txBody>
          <a:bodyPr wrap="square" lIns="121960" tIns="60980" rIns="121960" bIns="60980">
            <a:spAutoFit/>
          </a:bodyPr>
          <a:lstStyle/>
          <a:p>
            <a:pPr defTabSz="914232">
              <a:defRPr/>
            </a:pP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指标</a:t>
            </a:r>
            <a:r>
              <a:rPr lang="zh-CN" altLang="en-US" b="1" kern="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完成情况</a:t>
            </a: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张</a:t>
            </a:r>
            <a:r>
              <a:rPr lang="zh-CN" altLang="en-US" b="1" kern="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</a:p>
          <a:p>
            <a:pPr defTabSz="914232">
              <a:defRPr/>
            </a:pPr>
            <a:endParaRPr lang="zh-CN" altLang="en-US" b="1" kern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4093897" y="4011910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5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4779792" y="4059157"/>
            <a:ext cx="2806850" cy="38354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0" tIns="60980" rIns="121960" bIns="60980" anchor="ctr"/>
          <a:lstStyle/>
          <a:p>
            <a:pPr algn="ctr" defTabSz="914232">
              <a:defRPr/>
            </a:pPr>
            <a:endParaRPr lang="zh-CN" altLang="en-US" sz="2800" dirty="0">
              <a:solidFill>
                <a:prstClr val="white"/>
              </a:solidFill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939456" y="4059157"/>
            <a:ext cx="2601328" cy="677149"/>
          </a:xfrm>
          <a:prstGeom prst="rect">
            <a:avLst/>
          </a:prstGeom>
        </p:spPr>
        <p:txBody>
          <a:bodyPr wrap="square" lIns="121960" tIns="60980" rIns="121960" bIns="60980">
            <a:spAutoFit/>
          </a:bodyPr>
          <a:lstStyle/>
          <a:p>
            <a:pPr defTabSz="914232">
              <a:defRPr/>
            </a:pPr>
            <a:r>
              <a:rPr lang="zh-CN" altLang="en-US" b="1" kern="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下一步计划 </a:t>
            </a: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b="1" kern="1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张</a:t>
            </a:r>
            <a:r>
              <a:rPr lang="zh-CN" altLang="en-US" b="1" kern="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</a:p>
          <a:p>
            <a:pPr defTabSz="914232">
              <a:defRPr/>
            </a:pPr>
            <a:endParaRPr lang="zh-CN" altLang="en-US" b="1" kern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9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82"/>
    </mc:Choice>
    <mc:Fallback xmlns="">
      <p:transition spd="slow" advTm="1308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>
            <p:custDataLst>
              <p:tags r:id="rId1"/>
            </p:custDataLst>
          </p:nvPr>
        </p:nvSpPr>
        <p:spPr>
          <a:xfrm>
            <a:off x="2187005" y="2131540"/>
            <a:ext cx="2312987" cy="2311400"/>
          </a:xfrm>
          <a:prstGeom prst="ellipse">
            <a:avLst/>
          </a:prstGeom>
          <a:solidFill>
            <a:srgbClr val="0070C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椭圆 6"/>
          <p:cNvSpPr/>
          <p:nvPr>
            <p:custDataLst>
              <p:tags r:id="rId2"/>
            </p:custDataLst>
          </p:nvPr>
        </p:nvSpPr>
        <p:spPr>
          <a:xfrm>
            <a:off x="5156201" y="3101505"/>
            <a:ext cx="1317625" cy="1317625"/>
          </a:xfrm>
          <a:prstGeom prst="ellipse">
            <a:avLst/>
          </a:prstGeom>
          <a:solidFill>
            <a:srgbClr val="0070C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椭圆 7"/>
          <p:cNvSpPr/>
          <p:nvPr>
            <p:custDataLst>
              <p:tags r:id="rId3"/>
            </p:custDataLst>
          </p:nvPr>
        </p:nvSpPr>
        <p:spPr>
          <a:xfrm>
            <a:off x="5868144" y="2715766"/>
            <a:ext cx="887412" cy="889000"/>
          </a:xfrm>
          <a:prstGeom prst="ellipse">
            <a:avLst/>
          </a:prstGeom>
          <a:solidFill>
            <a:srgbClr val="0070C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椭圆 8"/>
          <p:cNvSpPr/>
          <p:nvPr>
            <p:custDataLst>
              <p:tags r:id="rId4"/>
            </p:custDataLst>
          </p:nvPr>
        </p:nvSpPr>
        <p:spPr>
          <a:xfrm>
            <a:off x="2652711" y="627534"/>
            <a:ext cx="3791597" cy="3791596"/>
          </a:xfrm>
          <a:prstGeom prst="ellipse">
            <a:avLst/>
          </a:prstGeom>
          <a:solidFill>
            <a:srgbClr val="0070C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4800"/>
          </a:p>
        </p:txBody>
      </p:sp>
      <p:sp>
        <p:nvSpPr>
          <p:cNvPr id="10" name="矩形 3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87675" y="1635051"/>
            <a:ext cx="3132138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zh-CN" altLang="en-US" sz="6000" dirty="0">
                <a:solidFill>
                  <a:srgbClr val="FFFFFF"/>
                </a:solidFill>
                <a:latin typeface="华文中宋" pitchFamily="2" charset="-122"/>
                <a:ea typeface="华文中宋" pitchFamily="2" charset="-122"/>
              </a:rPr>
              <a:t>谢 谢</a:t>
            </a:r>
            <a:endParaRPr lang="en-US" altLang="zh-CN" sz="6000" dirty="0">
              <a:solidFill>
                <a:srgbClr val="FFFFFF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1" name="矩形 10"/>
          <p:cNvSpPr/>
          <p:nvPr>
            <p:custDataLst>
              <p:tags r:id="rId6"/>
            </p:custDataLst>
          </p:nvPr>
        </p:nvSpPr>
        <p:spPr>
          <a:xfrm>
            <a:off x="3059832" y="3075806"/>
            <a:ext cx="3132427" cy="435291"/>
          </a:xfrm>
          <a:prstGeom prst="rect">
            <a:avLst/>
          </a:prstGeom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chemeClr val="bg1">
                    <a:alpha val="74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THANKS</a:t>
            </a:r>
          </a:p>
        </p:txBody>
      </p:sp>
      <p:pic>
        <p:nvPicPr>
          <p:cNvPr id="12" name="图片 21" descr="56789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735" y="778049"/>
            <a:ext cx="1947547" cy="1359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音频 2">
            <a:hlinkClick r:id="" action="ppaction://media"/>
            <a:extLst>
              <a:ext uri="{FF2B5EF4-FFF2-40B4-BE49-F238E27FC236}">
                <a16:creationId xmlns:a16="http://schemas.microsoft.com/office/drawing/2014/main" id="{A1375E6F-BB4B-4D5B-811B-5AC57C97FC34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521700" y="45212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17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39"/>
    </mc:Choice>
    <mc:Fallback xmlns="">
      <p:transition spd="slow" advTm="48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Oval 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Oval 2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Oval 3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Oval 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矩形 3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Rectangle 3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64</Words>
  <Application>Microsoft Office PowerPoint</Application>
  <PresentationFormat>全屏显示(16:9)</PresentationFormat>
  <Paragraphs>20</Paragraphs>
  <Slides>3</Slides>
  <Notes>1</Notes>
  <HiddenSlides>0</HiddenSlides>
  <MMClips>1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 Unicode MS</vt:lpstr>
      <vt:lpstr>华文细黑</vt:lpstr>
      <vt:lpstr>华文中宋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Administrator</cp:lastModifiedBy>
  <cp:revision>147</cp:revision>
  <dcterms:created xsi:type="dcterms:W3CDTF">2018-07-24T07:33:29Z</dcterms:created>
  <dcterms:modified xsi:type="dcterms:W3CDTF">2021-07-09T01:00:42Z</dcterms:modified>
</cp:coreProperties>
</file>